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96900" y="2292350"/>
            <a:ext cx="4248150" cy="2228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FFFFFF"/>
                </a:solidFill>
              </a:defRPr>
            </a:lvl1pPr>
          </a:lstStyle>
          <a:p>
            <a:pPr algn="l"/>
            <a:endParaRPr/>
          </a:p>
        </p:txBody>
      </p:sp>
      <p:sp>
        <p:nvSpPr>
          <p:cNvPr id="3" name="New Shape"/>
          <p:cNvSpPr>
            <a:spLocks noGrp="1"/>
          </p:cNvSpPr>
          <p:nvPr>
            <p:ph type="body" idx="1"/>
          </p:nvPr>
        </p:nvSpPr>
        <p:spPr>
          <a:xfrm>
            <a:off x="596900" y="5702300"/>
            <a:ext cx="4959350" cy="685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F6FFDF"/>
                </a:solidFill>
              </a:defRPr>
            </a:lvl1pPr>
          </a:lstStyle>
          <a:p>
            <a:pPr algn="l"/>
            <a:endParaRPr/>
          </a:p>
        </p:txBody>
      </p:sp>
      <p:sp>
        <p:nvSpPr>
          <p:cNvPr id="4" name="New Shape"/>
          <p:cNvSpPr>
            <a:spLocks noGrp="1"/>
          </p:cNvSpPr>
          <p:nvPr>
            <p:ph type="body" idx="2"/>
          </p:nvPr>
        </p:nvSpPr>
        <p:spPr>
          <a:xfrm>
            <a:off x="596900" y="4978400"/>
            <a:ext cx="4959350" cy="622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DDDDDD"/>
                </a:solidFill>
              </a:defRPr>
            </a:lvl1pPr>
          </a:lstStyle>
          <a:p>
            <a:pPr algn="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endParaRP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endParaRP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3.xml"/></Relationships>
</file>

<file path=ppt/slides/_rels/slide5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5.xml"/></Relationships>
</file>

<file path=ppt/slides/_rels/slide5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8.xml"/></Relationships>
</file>

<file path=ppt/slides/_rels/slide5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0.xml"/></Relationships>
</file>

<file path=ppt/slides/_rels/slide6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1.xml"/></Relationships>
</file>

<file path=ppt/slides/_rels/slide6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2.xml"/></Relationships>
</file>

<file path=ppt/slides/_rels/slide6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3.xml"/></Relationships>
</file>

<file path=ppt/slides/_rels/slide6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4.xml"/></Relationships>
</file>

<file path=ppt/slides/_rels/slide6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5.xml"/></Relationships>
</file>

<file path=ppt/slides/_rels/slide6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6.xml"/></Relationships>
</file>

<file path=ppt/slides/_rels/slide6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7.xml"/></Relationships>
</file>

<file path=ppt/slides/_rels/slide6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8.xml"/></Relationships>
</file>

<file path=ppt/slides/_rels/slide6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0.xml"/></Relationships>
</file>

<file path=ppt/slides/_rels/slide7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1.xml"/></Relationships>
</file>

<file path=ppt/slides/_rels/slide7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2.xml"/></Relationships>
</file>

<file path=ppt/slides/_rels/slide7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3.xml"/></Relationships>
</file>

<file path=ppt/slides/_rels/slide7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4.xml"/></Relationships>
</file>

<file path=ppt/slides/_rels/slide7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5.xml"/></Relationships>
</file>

<file path=ppt/slides/_rels/slide7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6.xml"/></Relationships>
</file>

<file path=ppt/slides/_rels/slide7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96900" y="2292350"/>
            <a:ext cx="4248150" cy="2228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FFFFFF"/>
                </a:solidFill>
              </a:defRPr>
            </a:lvl1pPr>
          </a:lstStyle>
          <a:p>
            <a:pPr algn="l"/>
            <a:r>
              <a:rPr sz="4400" b="1" dirty="0">
                <a:solidFill>
                  <a:srgbClr val="FFFFFF"/>
                </a:solidFill>
                <a:effectLst>
                  <a:outerShdw blurRad="50800" dist="38100" dir="2700000" algn="tl" rotWithShape="0">
                    <a:prstClr val="black">
                      <a:alpha val="40000"/>
                    </a:prstClr>
                  </a:outerShdw>
                </a:effectLst>
              </a:rPr>
              <a:t>Be Faithful Unto Death</a:t>
            </a:r>
          </a:p>
        </p:txBody>
      </p:sp>
      <p:sp>
        <p:nvSpPr>
          <p:cNvPr id="3" name="New Shape"/>
          <p:cNvSpPr>
            <a:spLocks noGrp="1"/>
          </p:cNvSpPr>
          <p:nvPr>
            <p:ph type="body" idx="1"/>
          </p:nvPr>
        </p:nvSpPr>
        <p:spPr>
          <a:xfrm>
            <a:off x="596900" y="4441059"/>
            <a:ext cx="4959350" cy="685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F6FFDF"/>
                </a:solidFill>
              </a:defRPr>
            </a:lvl1pPr>
          </a:lstStyle>
          <a:p>
            <a:pPr algn="l"/>
            <a:r>
              <a:rPr lang="en-CA" b="1" dirty="0"/>
              <a:t>Revelation 2:8-11</a:t>
            </a: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r>
              <a:rPr sz="4000" b="1" dirty="0">
                <a:solidFill>
                  <a:schemeClr val="bg1"/>
                </a:solidFill>
              </a:rPr>
              <a:t>God does not exist, because I will not allow Him to exist.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099" y="850900"/>
            <a:ext cx="10370645"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ctr">
              <a:defRPr sz="3080">
                <a:solidFill>
                  <a:srgbClr val="FFFFFF"/>
                </a:solidFill>
              </a:defRPr>
            </a:lvl1pPr>
          </a:lstStyle>
          <a:p>
            <a:pPr algn="ctr"/>
            <a:r>
              <a:rPr sz="4000" b="1" dirty="0">
                <a:solidFill>
                  <a:schemeClr val="bg1"/>
                </a:solidFill>
              </a:rPr>
              <a:t>For the wrath of God is revealed from heaven against all ungodliness and unrighteousness of men, who by their unrighteousness suppress the truth. For what can be known about God is plain to them, because God has shown it to them.</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Romans 1:18–19</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88579" y="850900"/>
            <a:ext cx="11025352"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ctr">
              <a:defRPr sz="3080">
                <a:solidFill>
                  <a:srgbClr val="FFFFFF"/>
                </a:solidFill>
              </a:defRPr>
            </a:lvl1pPr>
          </a:lstStyle>
          <a:p>
            <a:pPr algn="ctr"/>
            <a:r>
              <a:rPr sz="3600" b="1" dirty="0">
                <a:solidFill>
                  <a:srgbClr val="FFFFFF"/>
                </a:solidFill>
              </a:rPr>
              <a:t>For his invisible attributes, namely, his eternal power and divine nature, have been clearly perceived, ever since the creation of the world, in the things that have been made. So they are without excuse. For although they knew God, they did not honor him as God or give thanks to him, but they became futile in their thinking, and their foolish hearts were darkened.</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dirty="0">
                <a:solidFill>
                  <a:srgbClr val="FFFFFF"/>
                </a:solidFill>
              </a:rPr>
              <a:t>Romans 1:20–21</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chemeClr val="bg1"/>
                </a:solidFill>
              </a:rPr>
              <a:t>Claiming to be wise, they became fools, and exchanged the glory of the immortal God for images resembling mortal man and birds and animals and creeping things.</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Romans 1:22–23</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746234" y="850900"/>
            <a:ext cx="10836166"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ctr">
              <a:defRPr sz="3080">
                <a:solidFill>
                  <a:srgbClr val="FFFFFF"/>
                </a:solidFill>
              </a:defRPr>
            </a:lvl1pPr>
          </a:lstStyle>
          <a:p>
            <a:pPr algn="ctr"/>
            <a:r>
              <a:rPr sz="4000" b="1" dirty="0">
                <a:solidFill>
                  <a:srgbClr val="FFFFFF"/>
                </a:solidFill>
              </a:rPr>
              <a:t>Therefore God gave them up in the lusts of their hearts to impurity, to the dishonoring of their bodies among themselves, because they exchanged the truth about God for a lie and worshiped and served the creature rather than the Creator, who is blessed forever! Amen.</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Romans 1:24–25</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r>
              <a:rPr sz="4000" b="1" dirty="0">
                <a:solidFill>
                  <a:schemeClr val="bg1">
                    <a:lumMod val="85000"/>
                  </a:schemeClr>
                </a:solidFill>
                <a:effectLst>
                  <a:outerShdw blurRad="50800" dist="38100" dir="2700000" algn="tl" rotWithShape="0">
                    <a:prstClr val="black">
                      <a:alpha val="40000"/>
                    </a:prstClr>
                  </a:outerShdw>
                </a:effectLst>
              </a:rPr>
              <a:t>1.  Jesus knows our trouble, knows our tribulations, knows our poverty.  Jesus knows.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r>
              <a:rPr sz="4000" b="1" dirty="0">
                <a:solidFill>
                  <a:schemeClr val="bg1"/>
                </a:solidFill>
              </a:rPr>
              <a:t>One should expect trouble and poverty, one will not be exempt.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chemeClr val="bg1"/>
                </a:solidFill>
              </a:rPr>
              <a:t>I have said these things to you, that in me you may have peace. In the world you will have tribulation. But take heart; I have overcome the world.”</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John 16:33</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For it has been granted to you that for the sake of Christ you should not only believe in him but also suffer for his sake,</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Philippians 1:29</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chemeClr val="bg1"/>
                </a:solidFill>
              </a:rPr>
              <a:t>And whoever does not take his cross and follow me is not worthy of me.</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Matthew 10:38</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000" b="1" dirty="0">
                <a:solidFill>
                  <a:srgbClr val="FFFFFF"/>
                </a:solidFill>
              </a:rPr>
              <a:t>“And to the angel of the church in Smyrna write: ‘The words of the first and the last, who died and came to life.</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Revelation 2:8</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2800" b="0" dirty="0">
                <a:solidFill>
                  <a:srgbClr val="FFFFFF"/>
                </a:solidFill>
              </a:rPr>
              <a:t>ESV</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But even if you should suffer for righteousness’ sake, you will be blessed. Have no fear of them, nor be troubled,</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1 Peter 3:14</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Therefore let those who suffer according to God’s will entrust their souls to a faithful Creator while doing good.</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1 Peter 4:19</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r>
              <a:rPr sz="4000" b="1" dirty="0">
                <a:solidFill>
                  <a:schemeClr val="bg1">
                    <a:lumMod val="85000"/>
                  </a:schemeClr>
                </a:solidFill>
                <a:effectLst>
                  <a:outerShdw blurRad="50800" dist="38100" dir="2700000" algn="tl" rotWithShape="0">
                    <a:prstClr val="black">
                      <a:alpha val="40000"/>
                    </a:prstClr>
                  </a:outerShdw>
                </a:effectLst>
              </a:rPr>
              <a:t>2.  Do not fear your suffering and tribulation.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r>
              <a:rPr lang="en-CA" sz="4000" b="1" u="sng" dirty="0">
                <a:solidFill>
                  <a:schemeClr val="bg1">
                    <a:lumMod val="85000"/>
                  </a:schemeClr>
                </a:solidFill>
              </a:rPr>
              <a:t>F</a:t>
            </a:r>
            <a:r>
              <a:rPr sz="4000" b="1" u="sng" dirty="0">
                <a:solidFill>
                  <a:schemeClr val="bg1">
                    <a:lumMod val="85000"/>
                  </a:schemeClr>
                </a:solidFill>
              </a:rPr>
              <a:t>ear</a:t>
            </a:r>
            <a:r>
              <a:rPr lang="en-CA" sz="4000" dirty="0">
                <a:solidFill>
                  <a:schemeClr val="bg1">
                    <a:lumMod val="85000"/>
                  </a:schemeClr>
                </a:solidFill>
              </a:rPr>
              <a:t> </a:t>
            </a:r>
            <a:r>
              <a:rPr sz="4000" dirty="0">
                <a:solidFill>
                  <a:schemeClr val="bg1"/>
                </a:solidFill>
              </a:rPr>
              <a:t>is</a:t>
            </a:r>
            <a:r>
              <a:rPr sz="4000" b="1" dirty="0">
                <a:solidFill>
                  <a:schemeClr val="bg1"/>
                </a:solidFill>
              </a:rPr>
              <a:t> the Greek word </a:t>
            </a:r>
            <a:r>
              <a:rPr sz="4000" b="1" i="1" dirty="0" err="1">
                <a:solidFill>
                  <a:schemeClr val="bg1"/>
                </a:solidFill>
              </a:rPr>
              <a:t>phobéō</a:t>
            </a:r>
            <a:r>
              <a:rPr sz="4000" b="1" i="1" dirty="0">
                <a:solidFill>
                  <a:schemeClr val="bg1"/>
                </a:solidFill>
              </a:rPr>
              <a:t> </a:t>
            </a:r>
            <a:r>
              <a:rPr sz="4000" b="1" dirty="0">
                <a:solidFill>
                  <a:schemeClr val="bg1"/>
                </a:solidFill>
              </a:rPr>
              <a:t>[5399] </a:t>
            </a:r>
            <a:r>
              <a:rPr sz="4000" b="1" dirty="0" err="1">
                <a:solidFill>
                  <a:schemeClr val="bg1"/>
                </a:solidFill>
              </a:rPr>
              <a:t>φο</a:t>
            </a:r>
            <a:r>
              <a:rPr sz="4000" b="1" dirty="0">
                <a:solidFill>
                  <a:schemeClr val="bg1"/>
                </a:solidFill>
              </a:rPr>
              <a:t>β</a:t>
            </a:r>
            <a:r>
              <a:rPr sz="4000" b="1" dirty="0" err="1">
                <a:solidFill>
                  <a:schemeClr val="bg1"/>
                </a:solidFill>
              </a:rPr>
              <a:t>έω</a:t>
            </a:r>
            <a:r>
              <a:rPr sz="4000" b="1" dirty="0">
                <a:solidFill>
                  <a:schemeClr val="bg1"/>
                </a:solidFill>
              </a:rPr>
              <a:t> </a:t>
            </a:r>
            <a:r>
              <a:rPr sz="4000" b="1" i="1" dirty="0">
                <a:solidFill>
                  <a:schemeClr val="bg1"/>
                </a:solidFill>
              </a:rPr>
              <a:t>meaning to terrify, to frighten, to cause to run away.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r>
              <a:rPr lang="en-CA" sz="4000" b="1" i="1" u="sng" dirty="0">
                <a:solidFill>
                  <a:schemeClr val="bg1"/>
                </a:solidFill>
              </a:rPr>
              <a:t>F</a:t>
            </a:r>
            <a:r>
              <a:rPr sz="4000" b="1" i="1" u="sng" dirty="0">
                <a:solidFill>
                  <a:schemeClr val="bg1"/>
                </a:solidFill>
              </a:rPr>
              <a:t>ear </a:t>
            </a:r>
            <a:r>
              <a:rPr sz="4000" b="1" i="1" dirty="0">
                <a:solidFill>
                  <a:schemeClr val="bg1"/>
                </a:solidFill>
              </a:rPr>
              <a:t>- to cause one to fall away, to run away, from trouble, suffering, and/or pain, perceived or experienced.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r>
              <a:rPr sz="4000" b="1" dirty="0">
                <a:solidFill>
                  <a:schemeClr val="bg1"/>
                </a:solidFill>
              </a:rPr>
              <a:t>If we choose to stand faithful with Christ, we will have trouble, pain, and suffering.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For what credit is there if you sin and are punished, and you endure it? But when you do what is good and suffer, if you endure it, this brings favor with God.</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1 Peter 2:20</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HCSB</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Indeed, all who desire to live a godly life in Christ Jesus will be persecuted, while evil people and impostors will go on from bad to worse, deceiving and being deceived.</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2 Timothy 3:12–13</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When they had preached the gospel to that city and had made many disciples, they returned to Lystra and to Iconium and to Antioch,</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Acts 14:21</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strengthening the souls of the disciples, encouraging them to continue in the faith, and saying that through many tribulations we must enter the kingdom of God.</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Acts 14:22</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 ‘I know your tribulation and your poverty (but you are rich) and the slander of those who say that they are Jews and are not, but are a synagogue of Satan.</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Revelation 2:9</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r>
              <a:rPr sz="4000" b="1" dirty="0">
                <a:solidFill>
                  <a:schemeClr val="bg1">
                    <a:lumMod val="85000"/>
                  </a:schemeClr>
                </a:solidFill>
                <a:effectLst>
                  <a:outerShdw blurRad="50800" dist="38100" dir="2700000" algn="tl" rotWithShape="0">
                    <a:prstClr val="black">
                      <a:alpha val="40000"/>
                    </a:prstClr>
                  </a:outerShdw>
                </a:effectLst>
              </a:rPr>
              <a:t>3.  Every Christian will suffer, but only for a limited time.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r>
              <a:rPr sz="4000" b="1" u="sng" dirty="0">
                <a:solidFill>
                  <a:schemeClr val="bg1">
                    <a:lumMod val="85000"/>
                  </a:schemeClr>
                </a:solidFill>
              </a:rPr>
              <a:t>The Doctrine of Balaam </a:t>
            </a:r>
            <a:r>
              <a:rPr lang="en-CA" sz="4000" b="1" dirty="0">
                <a:solidFill>
                  <a:schemeClr val="bg1"/>
                </a:solidFill>
              </a:rPr>
              <a:t>-</a:t>
            </a:r>
            <a:r>
              <a:rPr sz="4000" b="1" dirty="0">
                <a:solidFill>
                  <a:schemeClr val="bg1"/>
                </a:solidFill>
              </a:rPr>
              <a:t> </a:t>
            </a:r>
            <a:r>
              <a:rPr sz="4000" b="1" i="1" dirty="0">
                <a:solidFill>
                  <a:schemeClr val="bg1"/>
                </a:solidFill>
              </a:rPr>
              <a:t>The teaching of Balaam that Israel could be married to the world and still serve God without suffering because of their covenant relationship.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r>
              <a:rPr sz="4000" b="1" dirty="0">
                <a:solidFill>
                  <a:schemeClr val="bg1"/>
                </a:solidFill>
              </a:rPr>
              <a:t>Do we believe that we can mix in the mud of the world with it’s treasures and values, and not stink before Christ?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So then each of us will give an account of himself to God.</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Romans 14:12</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chemeClr val="bg1"/>
                </a:solidFill>
              </a:rPr>
              <a:t>Can a man carry fire next to his chest and his clothes not be burned?</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Proverbs 6:27</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For the Lord disciplines the one he loves, and chastises every son whom he receives.”</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Hebrews 12:6</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r>
              <a:rPr sz="4000" b="1" dirty="0">
                <a:solidFill>
                  <a:schemeClr val="bg1">
                    <a:lumMod val="85000"/>
                  </a:schemeClr>
                </a:solidFill>
                <a:effectLst>
                  <a:outerShdw blurRad="50800" dist="38100" dir="2700000" algn="tl" rotWithShape="0">
                    <a:prstClr val="black">
                      <a:alpha val="40000"/>
                    </a:prstClr>
                  </a:outerShdw>
                </a:effectLst>
              </a:rPr>
              <a:t>4.  Those who are faithful will receive the crown of life.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strengthening the souls of the disciples, encouraging them to continue in the faith, and saying that through many tribulations we must enter the kingdom of God.</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Acts 14:22</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chemeClr val="bg1"/>
                </a:solidFill>
              </a:rPr>
              <a:t>Blessed is the man who remains steadfast under trial, for when he has stood the test he will receive the crown of life, which God has promised to those who love him.</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James 1:12</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chemeClr val="bg1"/>
                </a:solidFill>
              </a:rPr>
              <a:t>And I looked, and behold, a white horse! And its rider had a bow, and a crown was given to him, and he came out conquering, and to conquer.</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Revelation 6:2</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ctr">
              <a:defRPr sz="3080">
                <a:solidFill>
                  <a:srgbClr val="FFFFFF"/>
                </a:solidFill>
              </a:defRPr>
            </a:lvl1pPr>
          </a:lstStyle>
          <a:p>
            <a:pPr algn="ctr"/>
            <a:r>
              <a:rPr sz="4000" b="1" dirty="0">
                <a:solidFill>
                  <a:srgbClr val="FFFFFF"/>
                </a:solidFill>
              </a:rPr>
              <a:t>Do not fear what you are about to suffer. Behold, the devil is about to throw some of you into prison, that you may be tested, and for ten days you will have tribulation. Be faithful unto death, and I will give you the crown of life.</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Revelation 2:10</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And a great sign appeared in heaven: a woman clothed with the sun, with the moon under her feet, and on her head a crown of twelve stars.</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Revelation 12:1</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Then I looked, and behold, a white cloud, and seated on the cloud one like a son of man, with a golden crown on his head, and a sharp sickle in his hand.</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Revelation 14:14</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r>
              <a:rPr sz="4000" b="1" dirty="0">
                <a:solidFill>
                  <a:schemeClr val="bg1">
                    <a:lumMod val="85000"/>
                  </a:schemeClr>
                </a:solidFill>
                <a:effectLst>
                  <a:outerShdw blurRad="50800" dist="38100" dir="2700000" algn="tl" rotWithShape="0">
                    <a:prstClr val="black">
                      <a:alpha val="40000"/>
                    </a:prstClr>
                  </a:outerShdw>
                </a:effectLst>
              </a:rPr>
              <a:t>5.  The one who overcomes the world will not experience Hell.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ctr">
              <a:defRPr sz="3080">
                <a:solidFill>
                  <a:srgbClr val="FFFFFF"/>
                </a:solidFill>
              </a:defRPr>
            </a:lvl1pPr>
          </a:lstStyle>
          <a:p>
            <a:pPr algn="ctr"/>
            <a:r>
              <a:rPr sz="4000" b="1" dirty="0">
                <a:solidFill>
                  <a:srgbClr val="FFFFFF"/>
                </a:solidFill>
              </a:rPr>
              <a:t>Blessed and holy is the one who shares in the first resurrection! Over such the second death has no power, but they will be priests of God and of Christ, and they will reign with him for a thousand years.</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Revelation 20:6</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Then Death and Hades were thrown into the lake of fire. This is the second death, the lake of fire.</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Revelation 20:14</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ctr">
              <a:defRPr sz="3080">
                <a:solidFill>
                  <a:srgbClr val="FFFFFF"/>
                </a:solidFill>
              </a:defRPr>
            </a:lvl1pPr>
          </a:lstStyle>
          <a:p>
            <a:pPr algn="ctr"/>
            <a:r>
              <a:rPr sz="4000" b="1" dirty="0">
                <a:solidFill>
                  <a:srgbClr val="FFFFFF"/>
                </a:solidFill>
              </a:rPr>
              <a:t>But as for the cowardly, the faithless, the detestable, as for murderers, the sexually immoral, sorcerers, idolaters, and all liars, their portion will be in the lake that burns with fire and sulfur, which is the second death.”</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Revelation 21:8</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“Not everyone who says to me, ‘Lord, Lord,’ will enter the kingdom of heaven, but the one who does the will of my Father who is in heaven.</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Matthew 7:21</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41131" y="850900"/>
            <a:ext cx="10867697"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ctr">
              <a:defRPr sz="3080">
                <a:solidFill>
                  <a:srgbClr val="FFFFFF"/>
                </a:solidFill>
              </a:defRPr>
            </a:lvl1pPr>
          </a:lstStyle>
          <a:p>
            <a:pPr algn="ctr"/>
            <a:r>
              <a:rPr sz="4000" b="1" dirty="0">
                <a:solidFill>
                  <a:srgbClr val="FFFFFF"/>
                </a:solidFill>
              </a:rPr>
              <a:t>On that day many will say to me, ‘Lord, Lord, did we not prophesy in your name, and cast out demons in your name, and do many mighty works in your name?’ And then will I declare to them, ‘I never knew you; depart from me, you workers of lawlessness.’</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Matthew 7:22–23</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And the King will answer them, ‘Truly, I say to you, as you did it to one of the least of these my brothers, you did it to me.’</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Matthew 25:40</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“Then he will say to those on his left, ‘Depart from me, you cursed, into the eternal fire prepared for the devil and his angels.</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Matthew 25:41</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He who has an ear, let him hear what the Spirit says to the churches. The one who conquers will not be hurt by the second death.’</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Revelation 2:11</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r>
              <a:rPr sz="4000" b="1" dirty="0">
                <a:solidFill>
                  <a:schemeClr val="bg1">
                    <a:lumMod val="85000"/>
                  </a:schemeClr>
                </a:solidFill>
                <a:effectLst>
                  <a:outerShdw blurRad="50800" dist="38100" dir="2700000" algn="tl" rotWithShape="0">
                    <a:prstClr val="black">
                      <a:alpha val="40000"/>
                    </a:prstClr>
                  </a:outerShdw>
                </a:effectLst>
              </a:rPr>
              <a:t>How can I be faithful onto life?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r>
              <a:rPr sz="4000" b="1" dirty="0">
                <a:solidFill>
                  <a:schemeClr val="bg1">
                    <a:lumMod val="85000"/>
                  </a:schemeClr>
                </a:solidFill>
                <a:effectLst>
                  <a:outerShdw blurRad="50800" dist="38100" dir="2700000" algn="tl" rotWithShape="0">
                    <a:prstClr val="black">
                      <a:alpha val="40000"/>
                    </a:prstClr>
                  </a:outerShdw>
                </a:effectLst>
              </a:rPr>
              <a:t>1.  Trust in Jesus and Follow Him</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chemeClr val="bg1"/>
                </a:solidFill>
              </a:rPr>
              <a:t>You search the Scriptures because you think that in them you have eternal life; and it is they that bear witness about me,</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John 5:39</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chemeClr val="bg1"/>
                </a:solidFill>
              </a:rPr>
              <a:t>yet you refuse to come to me that you may have life.</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John 5:40</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And I know that his commandment is eternal life. What I say, therefore, I say as the Father has told me.”</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John 12:50</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r>
              <a:rPr sz="4000" b="1" dirty="0">
                <a:solidFill>
                  <a:schemeClr val="bg1">
                    <a:lumMod val="85000"/>
                  </a:schemeClr>
                </a:solidFill>
                <a:effectLst>
                  <a:outerShdw blurRad="50800" dist="38100" dir="2700000" algn="tl" rotWithShape="0">
                    <a:prstClr val="black">
                      <a:alpha val="40000"/>
                    </a:prstClr>
                  </a:outerShdw>
                </a:effectLst>
              </a:rPr>
              <a:t>2.  Remove that which causes you to sin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chemeClr val="bg1"/>
                </a:solidFill>
              </a:rPr>
              <a:t>And if your hand or your foot causes you to sin, cut it off and throw it away. It is better for you to enter life crippled or lame than with two hands or two feet to be thrown into the eternal fire.</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Matthew 18:8</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chemeClr val="bg1"/>
                </a:solidFill>
              </a:rPr>
              <a:t>And if your eye causes you to sin, tear it out and throw it away. It is better for you to enter life with one eye than with two eyes to be thrown into the hell of fire.</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Matthew 18:9</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r>
              <a:rPr sz="4000" b="1" dirty="0">
                <a:solidFill>
                  <a:schemeClr val="bg1">
                    <a:lumMod val="85000"/>
                  </a:schemeClr>
                </a:solidFill>
                <a:effectLst>
                  <a:outerShdw blurRad="50800" dist="38100" dir="2700000" algn="tl" rotWithShape="0">
                    <a:prstClr val="black">
                      <a:alpha val="40000"/>
                    </a:prstClr>
                  </a:outerShdw>
                </a:effectLst>
              </a:rPr>
              <a:t>3.  Spend intentional time with those who are faithful unto Christ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chemeClr val="bg1"/>
                </a:solidFill>
              </a:rPr>
              <a:t>Faithful are the wounds of a friend; profuse are the kisses of an enemy.</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Proverbs 27:6</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r>
              <a:rPr sz="4000" b="1" u="sng" dirty="0">
                <a:solidFill>
                  <a:schemeClr val="bg1">
                    <a:lumMod val="85000"/>
                  </a:schemeClr>
                </a:solidFill>
              </a:rPr>
              <a:t>Docetism</a:t>
            </a:r>
            <a:r>
              <a:rPr sz="4000" b="1" dirty="0">
                <a:solidFill>
                  <a:schemeClr val="bg1"/>
                </a:solidFill>
              </a:rPr>
              <a:t> is the heresy that the sufferings and human aspects of Christ Jesus are imaginary instead of being part of a real incarnation</a:t>
            </a:r>
            <a:r>
              <a:rPr lang="en-CA" sz="4000" b="1" dirty="0">
                <a:solidFill>
                  <a:schemeClr val="bg1"/>
                </a:solidFill>
              </a:rPr>
              <a:t>.</a:t>
            </a:r>
            <a:endParaRPr sz="4000" b="1" dirty="0">
              <a:solidFill>
                <a:schemeClr val="bg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Iron sharpens iron, and one man sharpens another.</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Proverbs 27:17</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r>
              <a:rPr sz="4000" b="1" dirty="0">
                <a:solidFill>
                  <a:schemeClr val="bg1">
                    <a:lumMod val="85000"/>
                  </a:schemeClr>
                </a:solidFill>
                <a:effectLst>
                  <a:outerShdw blurRad="50800" dist="38100" dir="2700000" algn="tl" rotWithShape="0">
                    <a:prstClr val="black">
                      <a:alpha val="40000"/>
                    </a:prstClr>
                  </a:outerShdw>
                </a:effectLst>
              </a:rPr>
              <a:t>4.  Be spiritually disciplined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And they devoted themselves to the apostles’ teaching and the fellowship, to the breaking of bread and the prayers.</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Acts 2:42</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chemeClr val="bg1"/>
                </a:solidFill>
              </a:rPr>
              <a:t>And awe came upon every soul, and many wonders and signs were being done through the apostles.</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Acts 2:43</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And all who believed were together and had all things in common.</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Acts 2:44</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And they were selling their possessions and belongings and distributing the proceeds to all, as any had need.</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Acts 2:45</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And day by day, attending the temple together and breaking bread in their homes, they received their food with glad and generous hearts,</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Acts 2:46</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praising God and having favor with all the people. And the Lord added to their number day by day those who were being saved.</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Acts 2:47</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r>
              <a:rPr lang="en-CA" sz="4000" b="1" dirty="0">
                <a:solidFill>
                  <a:schemeClr val="bg1">
                    <a:lumMod val="85000"/>
                  </a:schemeClr>
                </a:solidFill>
                <a:effectLst>
                  <a:outerShdw blurRad="50800" dist="38100" dir="2700000" algn="tl" rotWithShape="0">
                    <a:prstClr val="black">
                      <a:alpha val="40000"/>
                    </a:prstClr>
                  </a:outerShdw>
                </a:effectLst>
              </a:rPr>
              <a:t>5.  The one who overcomes the world will not experience Hell.</a:t>
            </a:r>
            <a:endParaRPr sz="4000" b="1" dirty="0">
              <a:solidFill>
                <a:schemeClr val="bg1">
                  <a:lumMod val="85000"/>
                </a:schemeClr>
              </a:solidFill>
              <a:effectLst>
                <a:outerShdw blurRad="50800" dist="38100" dir="2700000" algn="tl" rotWithShape="0">
                  <a:prstClr val="black">
                    <a:alpha val="40000"/>
                  </a:prstClr>
                </a:outerShdw>
              </a:effectLs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chemeClr val="bg1"/>
                </a:solidFill>
              </a:rPr>
              <a:t>And behold, I am with you always, to the end of the age.”</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Matthew 28:20</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85900" y="1352550"/>
            <a:ext cx="9220200" cy="415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E85555"/>
                </a:solidFill>
              </a:defRPr>
            </a:lvl1pPr>
          </a:lstStyle>
          <a:p>
            <a:pPr algn="l"/>
            <a:r>
              <a:rPr sz="4000" b="1" dirty="0">
                <a:solidFill>
                  <a:schemeClr val="bg1"/>
                </a:solidFill>
              </a:rPr>
              <a:t>Jesus is wholly God and wholly man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The Spirit himself bears witness with our spirit that we are children of God,</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Romans 8:16</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and if children, then heirs—heirs of God and fellow heirs with Christ, provided we suffer with him in order that we may also be glorified with him</a:t>
            </a:r>
            <a:r>
              <a:rPr sz="3080" b="0" dirty="0">
                <a:solidFill>
                  <a:srgbClr val="FFFFFF"/>
                </a:solidFill>
              </a:rPr>
              <a:t>.</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Romans 8:17</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ctr">
              <a:defRPr sz="3080">
                <a:solidFill>
                  <a:srgbClr val="FFFFFF"/>
                </a:solidFill>
              </a:defRPr>
            </a:lvl1pPr>
          </a:lstStyle>
          <a:p>
            <a:pPr algn="ctr"/>
            <a:r>
              <a:rPr sz="4000" b="1" dirty="0">
                <a:solidFill>
                  <a:srgbClr val="FFFFFF"/>
                </a:solidFill>
              </a:rPr>
              <a:t>No temptation has overtaken you that is not common to man. God is faithful, and he will not let you be tempted beyond your ability, but with the temptation he will also provide the way of escape, that you may be able to endure it.</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1 Corinthians 10:13</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And after you have suffered a little while, the God of all grace, who has called you to his eternal glory in Christ, will himself restore, confirm, strengthen, and establish you.</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1 Peter 5:10</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I have said these things to you, that in me you may have peace. In the world you will have tribulation. But take heart; I have overcome the world.”</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John 16:33</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ctr">
              <a:defRPr sz="3080">
                <a:solidFill>
                  <a:srgbClr val="FFFFFF"/>
                </a:solidFill>
              </a:defRPr>
            </a:lvl1pPr>
          </a:lstStyle>
          <a:p>
            <a:pPr algn="ctr"/>
            <a:r>
              <a:rPr sz="4000" b="1" dirty="0">
                <a:solidFill>
                  <a:srgbClr val="FFFFFF"/>
                </a:solidFill>
              </a:rPr>
              <a:t>But he said to me, “My grace is sufficient for you, for my power is made perfect in weakness.” Therefore I will boast all the more gladly of my weaknesses, so that the power of Christ may rest upon me.</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2 Corinthians 12:9</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Many are the afflictions of the righteous, but the Lord delivers him out of them all.</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Psalm 34:19</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‌‌…I have guarded them, and not one of them has been lost ..…I do not ask that you take them out of the world, but that you keep them from the evil one.</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John 17:12</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850900"/>
            <a:ext cx="10083800"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FFFFFF"/>
                </a:solidFill>
              </a:defRPr>
            </a:lvl1pPr>
          </a:lstStyle>
          <a:p>
            <a:pPr algn="ctr"/>
            <a:r>
              <a:rPr sz="4000" b="1" dirty="0">
                <a:solidFill>
                  <a:srgbClr val="FFFFFF"/>
                </a:solidFill>
              </a:rPr>
              <a:t>For many deceivers have gone out into the world, those who do not confess the coming of Jesus Christ in the flesh. Such a one is the deceiver and the antichrist.</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a:solidFill>
                  <a:srgbClr val="FFFFFF"/>
                </a:solidFill>
              </a:rPr>
              <a:t>2 John 7</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746235" y="850900"/>
            <a:ext cx="10815144" cy="3714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ctr">
              <a:defRPr sz="3080">
                <a:solidFill>
                  <a:srgbClr val="FFFFFF"/>
                </a:solidFill>
              </a:defRPr>
            </a:lvl1pPr>
          </a:lstStyle>
          <a:p>
            <a:pPr algn="ctr"/>
            <a:r>
              <a:rPr sz="4000" b="1" dirty="0">
                <a:solidFill>
                  <a:srgbClr val="FFFFFF"/>
                </a:solidFill>
              </a:rPr>
              <a:t>By this you know the Spirit of God: every spirit that confesses that Jesus Christ has come in the flesh is from God, and every spirit that does not confess Jesus is not from God. This is the spirit of the antichrist, which you heard was coming and now is in the world already.</a:t>
            </a:r>
          </a:p>
        </p:txBody>
      </p:sp>
      <p:sp>
        <p:nvSpPr>
          <p:cNvPr id="3" name="New Shape"/>
          <p:cNvSpPr>
            <a:spLocks noGrp="1"/>
          </p:cNvSpPr>
          <p:nvPr>
            <p:ph type="body" idx="1"/>
          </p:nvPr>
        </p:nvSpPr>
        <p:spPr>
          <a:xfrm>
            <a:off x="1054100" y="5016500"/>
            <a:ext cx="838835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80">
                <a:solidFill>
                  <a:srgbClr val="FFFFFF"/>
                </a:solidFill>
              </a:defRPr>
            </a:lvl1pPr>
          </a:lstStyle>
          <a:p>
            <a:pPr algn="l"/>
            <a:r>
              <a:rPr sz="3080" b="0" dirty="0">
                <a:solidFill>
                  <a:srgbClr val="FFFFFF"/>
                </a:solidFill>
              </a:rPr>
              <a:t>1 John 4:2–3</a:t>
            </a:r>
          </a:p>
        </p:txBody>
      </p:sp>
      <p:sp>
        <p:nvSpPr>
          <p:cNvPr id="4" name="New Shape"/>
          <p:cNvSpPr>
            <a:spLocks noGrp="1"/>
          </p:cNvSpPr>
          <p:nvPr>
            <p:ph type="body" idx="2"/>
          </p:nvPr>
        </p:nvSpPr>
        <p:spPr>
          <a:xfrm>
            <a:off x="9690100" y="50165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3080">
                <a:solidFill>
                  <a:srgbClr val="FFFFFF"/>
                </a:solidFill>
              </a:defRPr>
            </a:lvl1pPr>
          </a:lstStyle>
          <a:p>
            <a:pPr algn="r"/>
            <a:r>
              <a:rPr sz="3080" b="0">
                <a:solidFill>
                  <a:srgbClr val="FFFFFF"/>
                </a:solidFill>
              </a:rPr>
              <a:t>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2270</Words>
  <Application>Microsoft Macintosh PowerPoint</Application>
  <PresentationFormat>Widescreen</PresentationFormat>
  <Paragraphs>190</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Shannon Whitehouse</cp:lastModifiedBy>
  <cp:revision>1</cp:revision>
  <dcterms:modified xsi:type="dcterms:W3CDTF">2025-01-19T16:19:34Z</dcterms:modified>
</cp:coreProperties>
</file>